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323" r:id="rId4"/>
    <p:sldId id="312" r:id="rId5"/>
    <p:sldId id="314" r:id="rId6"/>
    <p:sldId id="313" r:id="rId7"/>
    <p:sldId id="296" r:id="rId8"/>
    <p:sldId id="294" r:id="rId9"/>
    <p:sldId id="295" r:id="rId10"/>
    <p:sldId id="303" r:id="rId11"/>
    <p:sldId id="302" r:id="rId12"/>
    <p:sldId id="297" r:id="rId13"/>
    <p:sldId id="301" r:id="rId14"/>
    <p:sldId id="358" r:id="rId15"/>
    <p:sldId id="359" r:id="rId16"/>
    <p:sldId id="360" r:id="rId17"/>
    <p:sldId id="361" r:id="rId18"/>
    <p:sldId id="362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D186E-F2DA-4FCC-9A49-AA0557DED45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71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FFF46-0EA0-413A-B953-C0E74974B1B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74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7C4F5-FFDD-42D0-AC20-2752F74CBAE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193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3661E-6DF1-4B95-A78E-DA29A30967F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630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C0AE9-1DC4-4EC7-A2D7-1EF99F5625F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62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9DB8B-B626-4264-9A82-13B5EDA7C3F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438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EE3D5-245E-41CC-AB1E-43710E0FE9D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402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F9615-D168-4FCF-863A-7F91974FA34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67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5DE0C-9A3A-4A75-9E9F-247C15F37BE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842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F0D4B-4FCA-4BED-B57C-0DDF5BB8340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575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9DF9A-14C6-4798-A1CD-43DB77B33EE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945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E18B5-3780-41B5-8952-764E6F890DA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346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514C8-7505-4F39-B18C-19F1A9EF701C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882128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2B157-DBF2-4259-B56B-44FD5499E921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325068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2E663-7F7C-4124-8B76-157366241EAC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09847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0437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C2B74-5FD8-4F7D-9FEA-3F0CBDDAE67E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037936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4C455-C72A-40E7-83BE-2783AE5E213E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7907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D97D7-DBD5-4522-81F1-BF4F1F2A026E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25647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367C8-4C87-47BE-B083-F831600EC6A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043962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D05EE-CADC-4470-B2FD-AACCD5ABAE8A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737077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7A9F56-EA2A-4D0E-9780-BF0AA81629BB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607039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C4150-31FA-4EE3-AE9D-3F95493256B5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321514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685800"/>
            <a:ext cx="1787525" cy="5400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335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1BEB9-806A-4352-ADC5-B9C51628C540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26625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1350E64B-A82B-4D25-8BB7-7C097595DB49}" type="slidenum">
              <a:rPr lang="en-GB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6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C1337A36-09A6-4712-9B8E-ECC51EA16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32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202ACC2-6F93-4303-B90C-3275D8202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32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BE85A8-F85A-428A-802E-2F7C5815B7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1">
                <a:solidFill>
                  <a:srgbClr val="0000CC"/>
                </a:solidFill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fld id="{E19E37CB-2425-420F-BFA0-957BFD8CC56F}" type="slidenum">
              <a:rPr lang="en-GB" altLang="fr-FR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1341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6225" indent="-276225" algn="l" defTabSz="449263" rtl="0" eaLnBrk="0" fontAlgn="base" hangingPunct="0">
        <a:lnSpc>
          <a:spcPct val="67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3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07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79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51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23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19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hyperlink" Target="videos/service%20client%20Orange%20bonjour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c Montaldier\Documents\mes documents\CRESTCOM MARC 30 AOUT 2012 14H40\sessions documents\BPM 4\septembre\9A\Fotolia_81772722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/>
          <a:stretch/>
        </p:blipFill>
        <p:spPr bwMode="auto">
          <a:xfrm>
            <a:off x="0" y="260648"/>
            <a:ext cx="7956376" cy="590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5"/>
            <a:ext cx="8915400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364088" y="1086991"/>
            <a:ext cx="37037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SE08A</a:t>
            </a:r>
            <a:r>
              <a:rPr lang="fr-FR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 – Stratégies pour gérer les Clients insatisfaits – Compétence Service Client</a:t>
            </a:r>
          </a:p>
        </p:txBody>
      </p:sp>
      <p:pic>
        <p:nvPicPr>
          <p:cNvPr id="3" name="Picture 6" descr="3 certifs 2020">
            <a:extLst>
              <a:ext uri="{FF2B5EF4-FFF2-40B4-BE49-F238E27FC236}">
                <a16:creationId xmlns:a16="http://schemas.microsoft.com/office/drawing/2014/main" id="{262CCBE2-97F6-40D9-B259-8586A08F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354803"/>
            <a:ext cx="2664296" cy="53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9544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30210" y="52292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131392">
            <a:off x="1049137" y="169029"/>
            <a:ext cx="3286206" cy="657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205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530120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2056" name="Picture 8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46923">
            <a:off x="716227" y="470612"/>
            <a:ext cx="6339776" cy="635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10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7" name="Groupe 4"/>
          <p:cNvGrpSpPr>
            <a:grpSpLocks/>
          </p:cNvGrpSpPr>
          <p:nvPr/>
        </p:nvGrpSpPr>
        <p:grpSpPr bwMode="auto">
          <a:xfrm rot="-258422">
            <a:off x="-939800" y="546100"/>
            <a:ext cx="9185275" cy="5765800"/>
            <a:chOff x="-685397" y="2360703"/>
            <a:chExt cx="10091018" cy="633466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58509AC-38AF-4427-9FA2-879542E7E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22" t="1876" r="12117" b="1432"/>
            <a:stretch/>
          </p:blipFill>
          <p:spPr>
            <a:xfrm rot="16200000">
              <a:off x="-1365015" y="3039842"/>
              <a:ext cx="6332916" cy="49740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1F57096-9AB0-4842-BE02-C6800E196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622" t="889" r="12117"/>
            <a:stretch/>
          </p:blipFill>
          <p:spPr>
            <a:xfrm rot="16200000">
              <a:off x="3690322" y="2979137"/>
              <a:ext cx="6332915" cy="509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rgbClr val="000000">
                  <a:lumMod val="50000"/>
                  <a:lumOff val="50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8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D48BEBA-53F5-4A5B-A1E2-90A6BA287A38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00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41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01" name="Groupe 5"/>
          <p:cNvGrpSpPr>
            <a:grpSpLocks/>
          </p:cNvGrpSpPr>
          <p:nvPr/>
        </p:nvGrpSpPr>
        <p:grpSpPr bwMode="auto">
          <a:xfrm rot="-242466">
            <a:off x="-222250" y="568325"/>
            <a:ext cx="9167813" cy="5969000"/>
            <a:chOff x="-2769369" y="-1143000"/>
            <a:chExt cx="10198869" cy="685800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DE54452-0EA7-43A3-AE40-D4BE60770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60" r="11174"/>
            <a:stretch/>
          </p:blipFill>
          <p:spPr>
            <a:xfrm rot="16200000">
              <a:off x="-3611437" y="-275070"/>
              <a:ext cx="6826994" cy="51427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A24498E-753D-43F3-A4D6-630135BFC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826" r="11174"/>
            <a:stretch/>
          </p:blipFill>
          <p:spPr>
            <a:xfrm rot="16200000">
              <a:off x="1428386" y="-285624"/>
              <a:ext cx="6858001" cy="51427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102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rgbClr val="000000">
                  <a:lumMod val="50000"/>
                  <a:lumOff val="50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03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D48BEBA-53F5-4A5B-A1E2-90A6BA287A38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4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51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25" name="Groupe 3"/>
          <p:cNvGrpSpPr>
            <a:grpSpLocks/>
          </p:cNvGrpSpPr>
          <p:nvPr/>
        </p:nvGrpSpPr>
        <p:grpSpPr bwMode="auto">
          <a:xfrm rot="-194804">
            <a:off x="-26988" y="352425"/>
            <a:ext cx="9197976" cy="6159500"/>
            <a:chOff x="-2910626" y="1066799"/>
            <a:chExt cx="10209341" cy="683659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25591DB5-B4B3-4519-A82C-85C2934A9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244" r="11174"/>
            <a:stretch/>
          </p:blipFill>
          <p:spPr>
            <a:xfrm rot="16200000">
              <a:off x="-3748398" y="1903826"/>
              <a:ext cx="6818978" cy="51434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79FB47-9896-46AF-A90E-6BBB3E104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060" r="11174"/>
            <a:stretch/>
          </p:blipFill>
          <p:spPr>
            <a:xfrm rot="16200000">
              <a:off x="1304219" y="1908563"/>
              <a:ext cx="6836598" cy="51434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rgbClr val="000000">
                  <a:lumMod val="50000"/>
                  <a:lumOff val="50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09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D48BEBA-53F5-4A5B-A1E2-90A6BA287A38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8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615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49" name="Groupe 3"/>
          <p:cNvGrpSpPr>
            <a:grpSpLocks/>
          </p:cNvGrpSpPr>
          <p:nvPr/>
        </p:nvGrpSpPr>
        <p:grpSpPr bwMode="auto">
          <a:xfrm rot="-162407">
            <a:off x="-311150" y="88900"/>
            <a:ext cx="9134475" cy="6392863"/>
            <a:chOff x="-761998" y="1447803"/>
            <a:chExt cx="10020299" cy="7013035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8362ADE-E3F2-4E3A-A30C-028306598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679" t="2963" r="10625"/>
            <a:stretch/>
          </p:blipFill>
          <p:spPr>
            <a:xfrm rot="16200000">
              <a:off x="-1777545" y="2458274"/>
              <a:ext cx="7013035" cy="49909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D493DF0-06FC-40AA-A8E9-9A61B8EA9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812" r="10625"/>
            <a:stretch/>
          </p:blipFill>
          <p:spPr>
            <a:xfrm rot="16200000">
              <a:off x="3185521" y="2371056"/>
              <a:ext cx="7000845" cy="51442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rgbClr val="000000">
                  <a:lumMod val="50000"/>
                  <a:lumOff val="50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69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D48BEBA-53F5-4A5B-A1E2-90A6BA287A38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2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717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3" name="Groupe 5"/>
          <p:cNvGrpSpPr>
            <a:grpSpLocks/>
          </p:cNvGrpSpPr>
          <p:nvPr/>
        </p:nvGrpSpPr>
        <p:grpSpPr bwMode="auto">
          <a:xfrm rot="-239787">
            <a:off x="19050" y="538163"/>
            <a:ext cx="9105900" cy="6227762"/>
            <a:chOff x="-3017494" y="762000"/>
            <a:chExt cx="10250171" cy="70104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28C4BE-E7E5-4FCA-B7A5-4887153E0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00" r="10833"/>
            <a:stretch/>
          </p:blipFill>
          <p:spPr>
            <a:xfrm rot="16200000">
              <a:off x="-3951863" y="1692822"/>
              <a:ext cx="7010400" cy="51429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4E07B9F-9A19-4FC1-BD1C-C7F119586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500" r="10833"/>
            <a:stretch/>
          </p:blipFill>
          <p:spPr>
            <a:xfrm rot="16200000">
              <a:off x="1155114" y="1694932"/>
              <a:ext cx="7010400" cy="51429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867400" y="5826125"/>
            <a:ext cx="3189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Harvard Business </a:t>
            </a:r>
            <a:r>
              <a:rPr lang="fr-FR" altLang="fr-FR" sz="12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Review</a:t>
            </a:r>
            <a:endParaRPr lang="fr-FR" altLang="fr-FR" sz="1200" dirty="0">
              <a:solidFill>
                <a:srgbClr val="000000">
                  <a:lumMod val="50000"/>
                  <a:lumOff val="50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3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52292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grpSp>
        <p:nvGrpSpPr>
          <p:cNvPr id="2053" name="Groupe 5"/>
          <p:cNvGrpSpPr>
            <a:grpSpLocks/>
          </p:cNvGrpSpPr>
          <p:nvPr/>
        </p:nvGrpSpPr>
        <p:grpSpPr bwMode="auto">
          <a:xfrm rot="-189860">
            <a:off x="1503363" y="-19106"/>
            <a:ext cx="5726112" cy="7539038"/>
            <a:chOff x="2134307" y="-632019"/>
            <a:chExt cx="7472356" cy="925726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880" y="-633720"/>
              <a:ext cx="7455783" cy="13508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-601798" y="3420517"/>
              <a:ext cx="7927833" cy="24569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126905" y="2147487"/>
              <a:ext cx="7925883" cy="50257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8925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81600" y="580526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/>
          <a:srcRect l="26162" t="11402" r="21129" b="56335"/>
          <a:stretch/>
        </p:blipFill>
        <p:spPr bwMode="auto">
          <a:xfrm rot="21436621">
            <a:off x="-103761" y="1769444"/>
            <a:ext cx="10086870" cy="347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95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81600" y="558924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</a:t>
            </a:r>
          </a:p>
        </p:txBody>
      </p:sp>
      <p:grpSp>
        <p:nvGrpSpPr>
          <p:cNvPr id="8" name="Groupe 7"/>
          <p:cNvGrpSpPr/>
          <p:nvPr/>
        </p:nvGrpSpPr>
        <p:grpSpPr>
          <a:xfrm rot="150025">
            <a:off x="826808" y="88033"/>
            <a:ext cx="7093696" cy="6902534"/>
            <a:chOff x="1403648" y="603194"/>
            <a:chExt cx="6768752" cy="624906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4" t="14236" r="11176" b="61845"/>
            <a:stretch/>
          </p:blipFill>
          <p:spPr bwMode="auto">
            <a:xfrm>
              <a:off x="1403648" y="603194"/>
              <a:ext cx="6768752" cy="1448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8" t="13052" r="11665" b="8507"/>
            <a:stretch/>
          </p:blipFill>
          <p:spPr bwMode="auto">
            <a:xfrm>
              <a:off x="1403648" y="2051222"/>
              <a:ext cx="6768752" cy="48010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426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81600" y="5877272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L’express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13651">
            <a:off x="1278249" y="4128"/>
            <a:ext cx="5676597" cy="741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908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52292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grpSp>
        <p:nvGrpSpPr>
          <p:cNvPr id="2053" name="Groupe 3"/>
          <p:cNvGrpSpPr>
            <a:grpSpLocks/>
          </p:cNvGrpSpPr>
          <p:nvPr/>
        </p:nvGrpSpPr>
        <p:grpSpPr bwMode="auto">
          <a:xfrm rot="21415190">
            <a:off x="79268" y="347648"/>
            <a:ext cx="9808008" cy="6119740"/>
            <a:chOff x="-38100" y="457200"/>
            <a:chExt cx="9220200" cy="5562600"/>
          </a:xfrm>
        </p:grpSpPr>
        <p:grpSp>
          <p:nvGrpSpPr>
            <p:cNvPr id="2054" name="Groupe 2"/>
            <p:cNvGrpSpPr>
              <a:grpSpLocks/>
            </p:cNvGrpSpPr>
            <p:nvPr/>
          </p:nvGrpSpPr>
          <p:grpSpPr bwMode="auto">
            <a:xfrm>
              <a:off x="-38100" y="457200"/>
              <a:ext cx="9220200" cy="5019362"/>
              <a:chOff x="562956" y="1295400"/>
              <a:chExt cx="9220200" cy="5019362"/>
            </a:xfrm>
          </p:grpSpPr>
          <p:pic>
            <p:nvPicPr>
              <p:cNvPr id="2056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1988348" y="43953"/>
                <a:ext cx="4845418" cy="76962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7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731141" y="-2872785"/>
                <a:ext cx="883830" cy="92202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5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448324" y="3810022"/>
              <a:ext cx="571455" cy="38481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7811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441490" y="5013176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437986">
            <a:off x="-779463" y="1175030"/>
            <a:ext cx="8658225" cy="607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850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81600" y="594928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/>
          <a:srcRect l="25865" t="24479" r="11958" b="23090"/>
          <a:stretch/>
        </p:blipFill>
        <p:spPr bwMode="auto">
          <a:xfrm rot="21403820">
            <a:off x="43214" y="561242"/>
            <a:ext cx="10444740" cy="495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95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197245" y="5085184"/>
            <a:ext cx="39624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endParaRPr lang="en-GB" altLang="fr-FR" sz="16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3077" name="Groupe 13"/>
          <p:cNvGrpSpPr>
            <a:grpSpLocks/>
          </p:cNvGrpSpPr>
          <p:nvPr/>
        </p:nvGrpSpPr>
        <p:grpSpPr bwMode="auto">
          <a:xfrm rot="243820">
            <a:off x="785820" y="32004"/>
            <a:ext cx="5016730" cy="8125999"/>
            <a:chOff x="876300" y="620531"/>
            <a:chExt cx="4572000" cy="757219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4"/>
            <a:srcRect l="31845" t="27083" r="41801" b="16667"/>
            <a:stretch/>
          </p:blipFill>
          <p:spPr>
            <a:xfrm>
              <a:off x="874817" y="2705226"/>
              <a:ext cx="4572000" cy="5486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l="31844" r="33016" b="87500"/>
            <a:stretch/>
          </p:blipFill>
          <p:spPr>
            <a:xfrm>
              <a:off x="875612" y="619901"/>
              <a:ext cx="4572000" cy="9143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l="31845" t="12500" r="41801" b="75000"/>
            <a:stretch/>
          </p:blipFill>
          <p:spPr>
            <a:xfrm>
              <a:off x="875964" y="1525321"/>
              <a:ext cx="4572000" cy="1219171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433154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48</Words>
  <Application>Microsoft Office PowerPoint</Application>
  <PresentationFormat>Affichage à l'écran (4:3)</PresentationFormat>
  <Paragraphs>16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Calibri</vt:lpstr>
      <vt:lpstr>Futura-Condensed-Normal</vt:lpstr>
      <vt:lpstr>Monotype Sorts</vt:lpstr>
      <vt:lpstr>Times New Roman</vt:lpstr>
      <vt:lpstr>Thème Office</vt:lpstr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81</cp:revision>
  <dcterms:created xsi:type="dcterms:W3CDTF">2013-10-24T17:04:00Z</dcterms:created>
  <dcterms:modified xsi:type="dcterms:W3CDTF">2020-09-04T13:51:45Z</dcterms:modified>
</cp:coreProperties>
</file>